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EB96A-5B03-47BF-AA83-3DE9F11203E2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D5CFC-CC55-4102-97A1-CDB035CEA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28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D5CFC-CC55-4102-97A1-CDB035CEAD2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387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D5CFC-CC55-4102-97A1-CDB035CEAD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47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2AB3-5157-4776-9C79-3C3066DDF6B6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32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B7E3-BA33-4FE7-B544-94D45F04570F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68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2802-7EC4-4A44-876A-AEC9C44B4C48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09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201C-B1D8-4B71-93AC-EA9F09C3015B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14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8C71-DE76-4B97-9EBE-87E556A4EE0A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62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124B-C453-4C22-BC34-F1A777BA7245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15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26377-9747-4D1E-B792-7AD2D9D8EB17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54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827BD-7E4C-4879-BCBB-E552692E088E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72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0C03-E930-4322-B58A-1F107C3DC25D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37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EF74-9712-4122-976C-D21143F03898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988-6C21-445B-9234-A34859B4C78C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31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1D8A-6DFF-4267-962E-A3D4EA8BE17A}" type="datetime1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AFCAC-CD71-47EB-A34B-9DAC4D6C7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1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17639" y="162240"/>
            <a:ext cx="440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タイトル「　　　　　　　　　　　　」　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99189" y="502697"/>
            <a:ext cx="3495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出典（　　　　　　　　　　　　　　　　　　　　　）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668988" y="79282"/>
            <a:ext cx="914401" cy="103238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P</a:t>
            </a:r>
            <a:r>
              <a:rPr kumimoji="1" lang="ja-JP" altLang="en-US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：患者</a:t>
            </a:r>
            <a:endParaRPr kumimoji="1" lang="en-US" altLang="ja-JP" sz="1100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kumimoji="1" lang="en-US" altLang="ja-JP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E</a:t>
            </a:r>
            <a:r>
              <a:rPr kumimoji="1" lang="ja-JP" altLang="en-US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：介入</a:t>
            </a:r>
            <a:endParaRPr kumimoji="1" lang="en-US" altLang="ja-JP" sz="1100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kumimoji="1" lang="en-US" altLang="ja-JP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C</a:t>
            </a:r>
            <a:r>
              <a:rPr kumimoji="1" lang="ja-JP" altLang="en-US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：対照</a:t>
            </a:r>
            <a:endParaRPr kumimoji="1" lang="en-US" altLang="ja-JP" sz="1100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kumimoji="1" lang="en-US" altLang="ja-JP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O</a:t>
            </a:r>
            <a:r>
              <a:rPr kumimoji="1" lang="ja-JP" altLang="en-US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：結果</a:t>
            </a:r>
            <a:endParaRPr kumimoji="1" lang="en-US" altLang="ja-JP" sz="1100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71418" y="1144341"/>
            <a:ext cx="5814634" cy="1027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66630" y="833500"/>
            <a:ext cx="409575" cy="3524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</a:t>
            </a:r>
            <a:endParaRPr kumimoji="1" lang="ja-JP" altLang="en-US" sz="1400" b="1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3222522" y="2186083"/>
            <a:ext cx="209550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/>
          </a:p>
        </p:txBody>
      </p:sp>
      <p:sp>
        <p:nvSpPr>
          <p:cNvPr id="11" name="角丸四角形 10"/>
          <p:cNvSpPr/>
          <p:nvPr/>
        </p:nvSpPr>
        <p:spPr>
          <a:xfrm>
            <a:off x="2722460" y="2471833"/>
            <a:ext cx="1209674" cy="36195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ランダム化</a:t>
            </a:r>
            <a:endParaRPr kumimoji="1" lang="en-US" altLang="ja-JP" sz="1100" dirty="0" smtClean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110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有 ・ 無</a:t>
            </a:r>
            <a:endParaRPr kumimoji="1" lang="en-US" altLang="ja-JP" sz="11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851047" y="2833782"/>
            <a:ext cx="952499" cy="3946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盲検化</a:t>
            </a:r>
            <a:endParaRPr kumimoji="1" lang="en-US" altLang="ja-JP" sz="1100" dirty="0" smtClean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有 ・ 無</a:t>
            </a:r>
            <a:endParaRPr kumimoji="1" lang="en-US" altLang="ja-JP" sz="11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曲折矢印 12"/>
          <p:cNvSpPr/>
          <p:nvPr/>
        </p:nvSpPr>
        <p:spPr>
          <a:xfrm rot="5400000" flipV="1">
            <a:off x="1898254" y="2485931"/>
            <a:ext cx="751528" cy="941439"/>
          </a:xfrm>
          <a:prstGeom prst="bentArrow">
            <a:avLst>
              <a:gd name="adj1" fmla="val 21349"/>
              <a:gd name="adj2" fmla="val 27060"/>
              <a:gd name="adj3" fmla="val 26250"/>
              <a:gd name="adj4" fmla="val 4375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37699" y="3359159"/>
            <a:ext cx="2684823" cy="1017426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16" name="曲折矢印 15"/>
          <p:cNvSpPr/>
          <p:nvPr/>
        </p:nvSpPr>
        <p:spPr>
          <a:xfrm rot="5400000">
            <a:off x="4129319" y="2383701"/>
            <a:ext cx="771984" cy="1166354"/>
          </a:xfrm>
          <a:prstGeom prst="bentArrow">
            <a:avLst>
              <a:gd name="adj1" fmla="val 21349"/>
              <a:gd name="adj2" fmla="val 27060"/>
              <a:gd name="adj3" fmla="val 2625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754383" y="3368731"/>
            <a:ext cx="2631669" cy="108372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58583" y="2933489"/>
            <a:ext cx="559056" cy="4046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846661" y="2927781"/>
            <a:ext cx="559056" cy="4046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20035" y="3736610"/>
            <a:ext cx="2702487" cy="640519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803236" y="3747543"/>
            <a:ext cx="2582816" cy="658976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298597" y="4439867"/>
            <a:ext cx="2266950" cy="1264144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主要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評価</a:t>
            </a:r>
            <a:r>
              <a:rPr kumimoji="1" lang="ja-JP" altLang="en-US" sz="1100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項目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（一次アウトカム</a:t>
            </a:r>
            <a:r>
              <a:rPr kumimoji="1" lang="ja-JP" altLang="en-US" sz="1100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）　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2298598" y="4816291"/>
            <a:ext cx="2266950" cy="88772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1594977" y="4384748"/>
            <a:ext cx="275613" cy="1319263"/>
          </a:xfrm>
          <a:prstGeom prst="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7" name="下矢印 26"/>
          <p:cNvSpPr/>
          <p:nvPr/>
        </p:nvSpPr>
        <p:spPr>
          <a:xfrm>
            <a:off x="4983417" y="4435390"/>
            <a:ext cx="247651" cy="1298053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8" name="角丸四角形 27"/>
          <p:cNvSpPr/>
          <p:nvPr/>
        </p:nvSpPr>
        <p:spPr>
          <a:xfrm>
            <a:off x="640475" y="1152087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58583" y="5744060"/>
            <a:ext cx="2684823" cy="970027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40919" y="6081462"/>
            <a:ext cx="2702487" cy="63262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763677" y="5761795"/>
            <a:ext cx="2631669" cy="95229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812530" y="6080676"/>
            <a:ext cx="2582816" cy="633411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630587" y="1473183"/>
            <a:ext cx="1575386" cy="32387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9" name="曲折矢印 38"/>
          <p:cNvSpPr/>
          <p:nvPr/>
        </p:nvSpPr>
        <p:spPr>
          <a:xfrm flipV="1">
            <a:off x="5068299" y="4853085"/>
            <a:ext cx="409574" cy="552449"/>
          </a:xfrm>
          <a:prstGeom prst="bentArrow">
            <a:avLst>
              <a:gd name="adj1" fmla="val 27985"/>
              <a:gd name="adj2" fmla="val 27060"/>
              <a:gd name="adj3" fmla="val 2625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3" name="曲折矢印 42"/>
          <p:cNvSpPr/>
          <p:nvPr/>
        </p:nvSpPr>
        <p:spPr>
          <a:xfrm rot="10800000">
            <a:off x="1383808" y="4990253"/>
            <a:ext cx="387151" cy="413015"/>
          </a:xfrm>
          <a:prstGeom prst="bentArrow">
            <a:avLst>
              <a:gd name="adj1" fmla="val 25000"/>
              <a:gd name="adj2" fmla="val 25497"/>
              <a:gd name="adj3" fmla="val 31634"/>
              <a:gd name="adj4" fmla="val 38436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231069" y="4530941"/>
            <a:ext cx="1013952" cy="28535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kumimoji="1"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endParaRPr kumimoji="1" lang="ja-JP" altLang="en-US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571418" y="4566285"/>
            <a:ext cx="1013952" cy="28535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kumimoji="1"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endParaRPr kumimoji="1" lang="ja-JP" altLang="en-US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080994" y="6759522"/>
            <a:ext cx="4587993" cy="926916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群間差</a:t>
            </a:r>
            <a:endParaRPr kumimoji="1" lang="ja-JP" altLang="en-US" sz="11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080995" y="7060175"/>
            <a:ext cx="4587992" cy="599416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874609" y="7799362"/>
            <a:ext cx="5114925" cy="716983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結論</a:t>
            </a:r>
            <a:endParaRPr kumimoji="1" lang="en-US" altLang="ja-JP" sz="11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99174" y="5137896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82324" y="3371517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859464" y="5761008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471024" y="5761795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834571" y="3373327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519508" y="5146099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080994" y="8072551"/>
            <a:ext cx="4765667" cy="449787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2104134" y="4400584"/>
            <a:ext cx="347170" cy="3711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-3154155" y="2114085"/>
            <a:ext cx="1575386" cy="32387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-2782221" y="2399835"/>
            <a:ext cx="1575386" cy="32387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-2375564" y="2891291"/>
            <a:ext cx="1575386" cy="32387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9" name="楕円 58"/>
          <p:cNvSpPr/>
          <p:nvPr/>
        </p:nvSpPr>
        <p:spPr>
          <a:xfrm>
            <a:off x="-1833716" y="3623198"/>
            <a:ext cx="240890" cy="2142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/>
          <p:cNvSpPr/>
          <p:nvPr/>
        </p:nvSpPr>
        <p:spPr>
          <a:xfrm>
            <a:off x="-1681316" y="3775598"/>
            <a:ext cx="240890" cy="2142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48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17639" y="162240"/>
            <a:ext cx="440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タイトル「　　　　　　　　　　　　」　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99189" y="502697"/>
            <a:ext cx="3495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出典（　　　　　　　　　　　　　　　　　　　　　）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668988" y="79282"/>
            <a:ext cx="914401" cy="103238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P</a:t>
            </a:r>
            <a:r>
              <a:rPr kumimoji="1" lang="ja-JP" altLang="en-US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：患者</a:t>
            </a:r>
            <a:endParaRPr kumimoji="1" lang="en-US" altLang="ja-JP" sz="1100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kumimoji="1" lang="en-US" altLang="ja-JP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E</a:t>
            </a:r>
            <a:r>
              <a:rPr kumimoji="1" lang="ja-JP" altLang="en-US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：介入</a:t>
            </a:r>
            <a:endParaRPr kumimoji="1" lang="en-US" altLang="ja-JP" sz="1100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kumimoji="1" lang="en-US" altLang="ja-JP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C</a:t>
            </a:r>
            <a:r>
              <a:rPr kumimoji="1" lang="ja-JP" altLang="en-US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：対照</a:t>
            </a:r>
            <a:endParaRPr kumimoji="1" lang="en-US" altLang="ja-JP" sz="1100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kumimoji="1" lang="en-US" altLang="ja-JP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O</a:t>
            </a:r>
            <a:r>
              <a:rPr kumimoji="1" lang="ja-JP" altLang="en-US" sz="1100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：結果</a:t>
            </a:r>
            <a:endParaRPr kumimoji="1" lang="en-US" altLang="ja-JP" sz="1100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71418" y="1144341"/>
            <a:ext cx="5814634" cy="1027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66630" y="833500"/>
            <a:ext cx="409575" cy="3524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</a:t>
            </a:r>
            <a:endParaRPr kumimoji="1" lang="ja-JP" altLang="en-US" sz="1400" b="1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3222522" y="2186083"/>
            <a:ext cx="209550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/>
          </a:p>
        </p:txBody>
      </p:sp>
      <p:sp>
        <p:nvSpPr>
          <p:cNvPr id="11" name="角丸四角形 10"/>
          <p:cNvSpPr/>
          <p:nvPr/>
        </p:nvSpPr>
        <p:spPr>
          <a:xfrm>
            <a:off x="2696520" y="2471830"/>
            <a:ext cx="1209674" cy="36195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ランダム化</a:t>
            </a:r>
            <a:endParaRPr kumimoji="1" lang="en-US" altLang="ja-JP" sz="1100" dirty="0" smtClean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110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有 ・ 無</a:t>
            </a:r>
            <a:endParaRPr kumimoji="1" lang="en-US" altLang="ja-JP" sz="11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345462" y="2803296"/>
            <a:ext cx="952499" cy="3946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盲検化</a:t>
            </a:r>
            <a:endParaRPr kumimoji="1" lang="en-US" altLang="ja-JP" sz="1100" dirty="0" smtClean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有 ・ 無</a:t>
            </a:r>
            <a:endParaRPr kumimoji="1" lang="en-US" altLang="ja-JP" sz="11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曲折矢印 12"/>
          <p:cNvSpPr/>
          <p:nvPr/>
        </p:nvSpPr>
        <p:spPr>
          <a:xfrm rot="5400000" flipV="1">
            <a:off x="1655252" y="2315394"/>
            <a:ext cx="751528" cy="1312005"/>
          </a:xfrm>
          <a:prstGeom prst="bentArrow">
            <a:avLst>
              <a:gd name="adj1" fmla="val 21349"/>
              <a:gd name="adj2" fmla="val 27060"/>
              <a:gd name="adj3" fmla="val 26250"/>
              <a:gd name="adj4" fmla="val 4375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84993" y="3374027"/>
            <a:ext cx="1971975" cy="1017426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16" name="曲折矢印 15"/>
          <p:cNvSpPr/>
          <p:nvPr/>
        </p:nvSpPr>
        <p:spPr>
          <a:xfrm rot="5400000">
            <a:off x="4129319" y="2383701"/>
            <a:ext cx="771984" cy="1166354"/>
          </a:xfrm>
          <a:prstGeom prst="bentArrow">
            <a:avLst>
              <a:gd name="adj1" fmla="val 21349"/>
              <a:gd name="adj2" fmla="val 27060"/>
              <a:gd name="adj3" fmla="val 2625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429123" y="3368731"/>
            <a:ext cx="1956929" cy="103592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58583" y="2933489"/>
            <a:ext cx="559056" cy="4046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846661" y="2927781"/>
            <a:ext cx="559056" cy="4046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40920" y="3737347"/>
            <a:ext cx="1830793" cy="640519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501640" y="3747543"/>
            <a:ext cx="1884411" cy="658976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368129" y="4478963"/>
            <a:ext cx="1730360" cy="1217299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主要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評価項目</a:t>
            </a:r>
            <a:endParaRPr kumimoji="1" lang="en-US" altLang="ja-JP" sz="1100" dirty="0" smtClean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（一次アウトカム</a:t>
            </a:r>
            <a:r>
              <a:rPr kumimoji="1" lang="ja-JP" altLang="en-US" sz="1100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）　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3438909" y="4984198"/>
            <a:ext cx="1591305" cy="663786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1388564" y="4398606"/>
            <a:ext cx="275613" cy="1319263"/>
          </a:xfrm>
          <a:prstGeom prst="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 dirty="0"/>
          </a:p>
        </p:txBody>
      </p:sp>
      <p:sp>
        <p:nvSpPr>
          <p:cNvPr id="27" name="下矢印 26"/>
          <p:cNvSpPr/>
          <p:nvPr/>
        </p:nvSpPr>
        <p:spPr>
          <a:xfrm>
            <a:off x="5118327" y="4435390"/>
            <a:ext cx="247651" cy="1298053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8" name="角丸四角形 27"/>
          <p:cNvSpPr/>
          <p:nvPr/>
        </p:nvSpPr>
        <p:spPr>
          <a:xfrm>
            <a:off x="640475" y="1152087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66631" y="5744060"/>
            <a:ext cx="1990338" cy="970027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40920" y="6081462"/>
            <a:ext cx="1857678" cy="63262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429123" y="5761795"/>
            <a:ext cx="1966223" cy="95229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487494" y="6080676"/>
            <a:ext cx="1907852" cy="633411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630587" y="1473183"/>
            <a:ext cx="1575386" cy="32387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9" name="曲折矢印 38"/>
          <p:cNvSpPr/>
          <p:nvPr/>
        </p:nvSpPr>
        <p:spPr>
          <a:xfrm flipV="1">
            <a:off x="5203209" y="4853085"/>
            <a:ext cx="409574" cy="552449"/>
          </a:xfrm>
          <a:prstGeom prst="bentArrow">
            <a:avLst>
              <a:gd name="adj1" fmla="val 27985"/>
              <a:gd name="adj2" fmla="val 27060"/>
              <a:gd name="adj3" fmla="val 2625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3" name="曲折矢印 42"/>
          <p:cNvSpPr/>
          <p:nvPr/>
        </p:nvSpPr>
        <p:spPr>
          <a:xfrm rot="10800000">
            <a:off x="1141759" y="4984957"/>
            <a:ext cx="434305" cy="413015"/>
          </a:xfrm>
          <a:prstGeom prst="bentArrow">
            <a:avLst>
              <a:gd name="adj1" fmla="val 25000"/>
              <a:gd name="adj2" fmla="val 25497"/>
              <a:gd name="adj3" fmla="val 31634"/>
              <a:gd name="adj4" fmla="val 38436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79694" y="4589433"/>
            <a:ext cx="869412" cy="26851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kumimoji="1"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endParaRPr kumimoji="1" lang="ja-JP" altLang="en-US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080994" y="6759522"/>
            <a:ext cx="4587993" cy="926916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群間差</a:t>
            </a:r>
            <a:endParaRPr kumimoji="1" lang="ja-JP" altLang="en-US" sz="11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080995" y="7060175"/>
            <a:ext cx="4587992" cy="599416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874609" y="7799362"/>
            <a:ext cx="5114925" cy="716983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結論</a:t>
            </a:r>
            <a:endParaRPr kumimoji="1" lang="en-US" altLang="ja-JP" sz="11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79694" y="5152795"/>
            <a:ext cx="731298" cy="27957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436690" y="3402533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4565547" y="5761795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471024" y="5761795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4487494" y="3402822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080994" y="8072551"/>
            <a:ext cx="4765667" cy="449787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3348291" y="4567710"/>
            <a:ext cx="344024" cy="30912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-3154155" y="2114085"/>
            <a:ext cx="1575386" cy="32387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-2782221" y="2399835"/>
            <a:ext cx="1575386" cy="32387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-2375564" y="2891291"/>
            <a:ext cx="1575386" cy="323875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9" name="楕円 58"/>
          <p:cNvSpPr/>
          <p:nvPr/>
        </p:nvSpPr>
        <p:spPr>
          <a:xfrm>
            <a:off x="-1833716" y="3623198"/>
            <a:ext cx="240890" cy="2142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/>
          <p:cNvSpPr/>
          <p:nvPr/>
        </p:nvSpPr>
        <p:spPr>
          <a:xfrm>
            <a:off x="-1681316" y="3775598"/>
            <a:ext cx="240890" cy="2142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Copyright(C)Tetsuya Sugawara</a:t>
            </a:r>
            <a:endParaRPr kumimoji="1" lang="ja-JP" altLang="en-US"/>
          </a:p>
        </p:txBody>
      </p:sp>
      <p:sp>
        <p:nvSpPr>
          <p:cNvPr id="62" name="角丸四角形 61"/>
          <p:cNvSpPr/>
          <p:nvPr/>
        </p:nvSpPr>
        <p:spPr>
          <a:xfrm>
            <a:off x="2426242" y="3377280"/>
            <a:ext cx="1971975" cy="101742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482169" y="3740600"/>
            <a:ext cx="1830793" cy="640519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2477939" y="3405786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2373822" y="5745828"/>
            <a:ext cx="1971975" cy="101742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2429749" y="6109148"/>
            <a:ext cx="1830793" cy="640519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2425519" y="5774334"/>
            <a:ext cx="875838" cy="3063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8" name="下矢印 67"/>
          <p:cNvSpPr/>
          <p:nvPr/>
        </p:nvSpPr>
        <p:spPr>
          <a:xfrm>
            <a:off x="2933822" y="4401497"/>
            <a:ext cx="275613" cy="1319263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 dirty="0"/>
          </a:p>
        </p:txBody>
      </p:sp>
      <p:sp>
        <p:nvSpPr>
          <p:cNvPr id="69" name="曲折矢印 68"/>
          <p:cNvSpPr/>
          <p:nvPr/>
        </p:nvSpPr>
        <p:spPr>
          <a:xfrm rot="10800000">
            <a:off x="2687017" y="4987848"/>
            <a:ext cx="434305" cy="413015"/>
          </a:xfrm>
          <a:prstGeom prst="bentArrow">
            <a:avLst>
              <a:gd name="adj1" fmla="val 25000"/>
              <a:gd name="adj2" fmla="val 25497"/>
              <a:gd name="adj3" fmla="val 31634"/>
              <a:gd name="adj4" fmla="val 3843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1956757" y="4577334"/>
            <a:ext cx="869412" cy="26851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kumimoji="1"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endParaRPr kumimoji="1" lang="ja-JP" altLang="en-US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956757" y="5140696"/>
            <a:ext cx="731298" cy="27957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5475445" y="4571900"/>
            <a:ext cx="869412" cy="26851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kumimoji="1"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endParaRPr kumimoji="1" lang="ja-JP" altLang="en-US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5613559" y="5152795"/>
            <a:ext cx="731298" cy="27957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kumimoji="1" lang="ja-JP" altLang="en-US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2974279" y="2829868"/>
            <a:ext cx="231787" cy="501682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0471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107</Words>
  <Application>Microsoft Office PowerPoint</Application>
  <PresentationFormat>画面に合わせる (4:3)</PresentationFormat>
  <Paragraphs>61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HGPｺﾞｼｯｸM</vt:lpstr>
      <vt:lpstr>HGP創英角ﾎﾟｯﾌﾟ体</vt:lpstr>
      <vt:lpstr>HG創英角ﾎﾟｯﾌﾟ体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spitsuser</dc:creator>
  <cp:lastModifiedBy>phtetsuya</cp:lastModifiedBy>
  <cp:revision>81</cp:revision>
  <cp:lastPrinted>2019-09-24T02:37:51Z</cp:lastPrinted>
  <dcterms:created xsi:type="dcterms:W3CDTF">2019-09-14T00:18:06Z</dcterms:created>
  <dcterms:modified xsi:type="dcterms:W3CDTF">2019-10-22T00:57:00Z</dcterms:modified>
</cp:coreProperties>
</file>