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3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EB96A-5B03-47BF-AA83-3DE9F11203E2}" type="datetimeFigureOut">
              <a:rPr kumimoji="1" lang="ja-JP" altLang="en-US" smtClean="0"/>
              <a:t>2019/10/22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1D5CFC-CC55-4102-97A1-CDB035CEAD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284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1D5CFC-CC55-4102-97A1-CDB035CEAD2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9387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1D5CFC-CC55-4102-97A1-CDB035CEAD2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474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C2AB3-5157-4776-9C79-3C3066DDF6B6}" type="datetime1">
              <a:rPr kumimoji="1" lang="ja-JP" altLang="en-US" smtClean="0"/>
              <a:t>2019/10/22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Copyright(C)Tetsuya Sugawara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AFCAC-CD71-47EB-A34B-9DAC4D6C7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6329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CB7E3-BA33-4FE7-B544-94D45F04570F}" type="datetime1">
              <a:rPr kumimoji="1" lang="ja-JP" altLang="en-US" smtClean="0"/>
              <a:t>2019/10/22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Copyright(C)Tetsuya Sugawara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AFCAC-CD71-47EB-A34B-9DAC4D6C7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7688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52802-7EC4-4A44-876A-AEC9C44B4C48}" type="datetime1">
              <a:rPr kumimoji="1" lang="ja-JP" altLang="en-US" smtClean="0"/>
              <a:t>2019/10/22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Copyright(C)Tetsuya Sugawara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AFCAC-CD71-47EB-A34B-9DAC4D6C7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095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8201C-B1D8-4B71-93AC-EA9F09C3015B}" type="datetime1">
              <a:rPr kumimoji="1" lang="ja-JP" altLang="en-US" smtClean="0"/>
              <a:t>2019/10/22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Copyright(C)Tetsuya Sugawara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AFCAC-CD71-47EB-A34B-9DAC4D6C7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7142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D8C71-DE76-4B97-9EBE-87E556A4EE0A}" type="datetime1">
              <a:rPr kumimoji="1" lang="ja-JP" altLang="en-US" smtClean="0"/>
              <a:t>2019/10/22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Copyright(C)Tetsuya Sugawara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AFCAC-CD71-47EB-A34B-9DAC4D6C7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628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124B-C453-4C22-BC34-F1A777BA7245}" type="datetime1">
              <a:rPr kumimoji="1" lang="ja-JP" altLang="en-US" smtClean="0"/>
              <a:t>2019/10/22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Copyright(C)Tetsuya Sugawara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AFCAC-CD71-47EB-A34B-9DAC4D6C7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159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26377-9747-4D1E-B792-7AD2D9D8EB17}" type="datetime1">
              <a:rPr kumimoji="1" lang="ja-JP" altLang="en-US" smtClean="0"/>
              <a:t>2019/10/22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Copyright(C)Tetsuya Sugawara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AFCAC-CD71-47EB-A34B-9DAC4D6C7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1544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827BD-7E4C-4879-BCBB-E552692E088E}" type="datetime1">
              <a:rPr kumimoji="1" lang="ja-JP" altLang="en-US" smtClean="0"/>
              <a:t>2019/10/22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Copyright(C)Tetsuya Sugawara</a:t>
            </a:r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AFCAC-CD71-47EB-A34B-9DAC4D6C7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5722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0C03-E930-4322-B58A-1F107C3DC25D}" type="datetime1">
              <a:rPr kumimoji="1" lang="ja-JP" altLang="en-US" smtClean="0"/>
              <a:t>2019/10/22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Copyright(C)Tetsuya Sugawara</a:t>
            </a:r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AFCAC-CD71-47EB-A34B-9DAC4D6C7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7372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EF74-9712-4122-976C-D21143F03898}" type="datetime1">
              <a:rPr kumimoji="1" lang="ja-JP" altLang="en-US" smtClean="0"/>
              <a:t>2019/10/22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Copyright(C)Tetsuya Sugawara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AFCAC-CD71-47EB-A34B-9DAC4D6C7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32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62988-6C21-445B-9234-A34859B4C78C}" type="datetime1">
              <a:rPr kumimoji="1" lang="ja-JP" altLang="en-US" smtClean="0"/>
              <a:t>2019/10/22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Copyright(C)Tetsuya Sugawara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AFCAC-CD71-47EB-A34B-9DAC4D6C7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1312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51D8A-6DFF-4267-962E-A3D4EA8BE17A}" type="datetime1">
              <a:rPr kumimoji="1" lang="ja-JP" altLang="en-US" smtClean="0"/>
              <a:t>2019/10/22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 smtClean="0"/>
              <a:t>Copyright(C)Tetsuya Sugawara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AFCAC-CD71-47EB-A34B-9DAC4D6C7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3017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17639" y="162240"/>
            <a:ext cx="4409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タイトル「　　　　　　　　　　　　」　</a:t>
            </a:r>
            <a:endParaRPr kumimoji="1" lang="ja-JP" altLang="en-US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99189" y="502697"/>
            <a:ext cx="3495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出典（　　　　　　　　　　　　　　　　　　　　　）</a:t>
            </a:r>
            <a:r>
              <a:rPr kumimoji="1"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　　　　　　　　</a:t>
            </a:r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endParaRPr kumimoji="1" lang="ja-JP" altLang="en-US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5668988" y="79282"/>
            <a:ext cx="914401" cy="1032387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100" b="1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itchFamily="50" charset="-128"/>
              </a:rPr>
              <a:t>P</a:t>
            </a:r>
            <a:r>
              <a:rPr kumimoji="1" lang="ja-JP" altLang="en-US" sz="1100" b="1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itchFamily="50" charset="-128"/>
              </a:rPr>
              <a:t>：患者</a:t>
            </a:r>
            <a:endParaRPr kumimoji="1" lang="en-US" altLang="ja-JP" sz="1100" b="1"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メイリオ" pitchFamily="50" charset="-128"/>
            </a:endParaRPr>
          </a:p>
          <a:p>
            <a:pPr algn="ctr"/>
            <a:r>
              <a:rPr kumimoji="1" lang="en-US" altLang="ja-JP" sz="1100" b="1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itchFamily="50" charset="-128"/>
              </a:rPr>
              <a:t>E</a:t>
            </a:r>
            <a:r>
              <a:rPr kumimoji="1" lang="ja-JP" altLang="en-US" sz="1100" b="1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itchFamily="50" charset="-128"/>
              </a:rPr>
              <a:t>：介入</a:t>
            </a:r>
            <a:endParaRPr kumimoji="1" lang="en-US" altLang="ja-JP" sz="1100" b="1"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メイリオ" pitchFamily="50" charset="-128"/>
            </a:endParaRPr>
          </a:p>
          <a:p>
            <a:pPr algn="ctr"/>
            <a:r>
              <a:rPr kumimoji="1" lang="en-US" altLang="ja-JP" sz="1100" b="1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itchFamily="50" charset="-128"/>
              </a:rPr>
              <a:t>C</a:t>
            </a:r>
            <a:r>
              <a:rPr kumimoji="1" lang="ja-JP" altLang="en-US" sz="1100" b="1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itchFamily="50" charset="-128"/>
              </a:rPr>
              <a:t>：対照</a:t>
            </a:r>
            <a:endParaRPr kumimoji="1" lang="en-US" altLang="ja-JP" sz="1100" b="1"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メイリオ" pitchFamily="50" charset="-128"/>
            </a:endParaRPr>
          </a:p>
          <a:p>
            <a:pPr algn="ctr"/>
            <a:r>
              <a:rPr kumimoji="1" lang="en-US" altLang="ja-JP" sz="1100" b="1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itchFamily="50" charset="-128"/>
              </a:rPr>
              <a:t>O</a:t>
            </a:r>
            <a:r>
              <a:rPr kumimoji="1" lang="ja-JP" altLang="en-US" sz="1100" b="1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itchFamily="50" charset="-128"/>
              </a:rPr>
              <a:t>：結果</a:t>
            </a:r>
            <a:endParaRPr kumimoji="1" lang="en-US" altLang="ja-JP" sz="1100" b="1"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メイリオ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571418" y="1144341"/>
            <a:ext cx="5814634" cy="10277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>
              <a:solidFill>
                <a:schemeClr val="bg1"/>
              </a:solidFill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366630" y="833500"/>
            <a:ext cx="409575" cy="352425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b="1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P</a:t>
            </a:r>
            <a:endParaRPr kumimoji="1" lang="ja-JP" altLang="en-US" sz="1400" b="1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0" name="下矢印 9"/>
          <p:cNvSpPr/>
          <p:nvPr/>
        </p:nvSpPr>
        <p:spPr>
          <a:xfrm>
            <a:off x="3222522" y="2186083"/>
            <a:ext cx="209550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/>
          </a:p>
        </p:txBody>
      </p:sp>
      <p:sp>
        <p:nvSpPr>
          <p:cNvPr id="11" name="角丸四角形 10"/>
          <p:cNvSpPr/>
          <p:nvPr/>
        </p:nvSpPr>
        <p:spPr>
          <a:xfrm>
            <a:off x="2722460" y="2471833"/>
            <a:ext cx="1209674" cy="361952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 dirty="0" smtClean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ランダム化</a:t>
            </a:r>
            <a:endParaRPr kumimoji="1" lang="en-US" altLang="ja-JP" sz="1100" dirty="0" smtClean="0">
              <a:solidFill>
                <a:schemeClr val="bg1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 algn="ctr"/>
            <a:r>
              <a:rPr kumimoji="1" lang="ja-JP" altLang="en-US" sz="1100" smtClean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有 ・ 無</a:t>
            </a:r>
            <a:endParaRPr kumimoji="1" lang="en-US" altLang="ja-JP" sz="1100" dirty="0">
              <a:solidFill>
                <a:schemeClr val="bg1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2851047" y="2833782"/>
            <a:ext cx="952499" cy="394675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 dirty="0" smtClean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盲検化</a:t>
            </a:r>
            <a:endParaRPr kumimoji="1" lang="en-US" altLang="ja-JP" sz="1100" dirty="0" smtClean="0">
              <a:solidFill>
                <a:schemeClr val="bg1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 algn="ctr"/>
            <a:r>
              <a:rPr lang="ja-JP" altLang="en-US" dirty="0" smtClean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有 ・ 無</a:t>
            </a:r>
            <a:endParaRPr kumimoji="1" lang="en-US" altLang="ja-JP" sz="1100" dirty="0">
              <a:solidFill>
                <a:schemeClr val="bg1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13" name="曲折矢印 12"/>
          <p:cNvSpPr/>
          <p:nvPr/>
        </p:nvSpPr>
        <p:spPr>
          <a:xfrm rot="5400000" flipV="1">
            <a:off x="1898254" y="2485931"/>
            <a:ext cx="751528" cy="941439"/>
          </a:xfrm>
          <a:prstGeom prst="bentArrow">
            <a:avLst>
              <a:gd name="adj1" fmla="val 21349"/>
              <a:gd name="adj2" fmla="val 27060"/>
              <a:gd name="adj3" fmla="val 26250"/>
              <a:gd name="adj4" fmla="val 43750"/>
            </a:avLst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537699" y="3359159"/>
            <a:ext cx="2684823" cy="1017426"/>
          </a:xfrm>
          <a:prstGeom prst="roundRect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>
              <a:solidFill>
                <a:schemeClr val="bg1"/>
              </a:solidFill>
            </a:endParaRPr>
          </a:p>
        </p:txBody>
      </p:sp>
      <p:sp>
        <p:nvSpPr>
          <p:cNvPr id="16" name="曲折矢印 15"/>
          <p:cNvSpPr/>
          <p:nvPr/>
        </p:nvSpPr>
        <p:spPr>
          <a:xfrm rot="5400000">
            <a:off x="4129319" y="2383701"/>
            <a:ext cx="771984" cy="1166354"/>
          </a:xfrm>
          <a:prstGeom prst="bentArrow">
            <a:avLst>
              <a:gd name="adj1" fmla="val 21349"/>
              <a:gd name="adj2" fmla="val 27060"/>
              <a:gd name="adj3" fmla="val 26250"/>
              <a:gd name="adj4" fmla="val 4375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3754383" y="3368731"/>
            <a:ext cx="2631669" cy="1083724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>
              <a:solidFill>
                <a:schemeClr val="bg1"/>
              </a:solidFill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458583" y="2933489"/>
            <a:ext cx="559056" cy="404632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E</a:t>
            </a:r>
            <a:endParaRPr kumimoji="1" lang="ja-JP" altLang="en-US" sz="14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5846661" y="2927781"/>
            <a:ext cx="559056" cy="404632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4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C</a:t>
            </a:r>
            <a:endParaRPr kumimoji="1" lang="ja-JP" altLang="en-US" sz="14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2" name="角丸四角形 21"/>
          <p:cNvSpPr/>
          <p:nvPr/>
        </p:nvSpPr>
        <p:spPr>
          <a:xfrm>
            <a:off x="520035" y="3736610"/>
            <a:ext cx="2702487" cy="640519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3803236" y="3747543"/>
            <a:ext cx="2582816" cy="658976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4" name="角丸四角形 23"/>
          <p:cNvSpPr/>
          <p:nvPr/>
        </p:nvSpPr>
        <p:spPr>
          <a:xfrm>
            <a:off x="2298597" y="4439867"/>
            <a:ext cx="2266950" cy="1264144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dirty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主要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評価</a:t>
            </a:r>
            <a:r>
              <a:rPr kumimoji="1" lang="ja-JP" altLang="en-US" sz="1100" dirty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項目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（一次アウトカム</a:t>
            </a:r>
            <a:r>
              <a:rPr kumimoji="1" lang="ja-JP" altLang="en-US" sz="1100" dirty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）　</a:t>
            </a:r>
          </a:p>
        </p:txBody>
      </p:sp>
      <p:sp>
        <p:nvSpPr>
          <p:cNvPr id="25" name="角丸四角形 24"/>
          <p:cNvSpPr/>
          <p:nvPr/>
        </p:nvSpPr>
        <p:spPr>
          <a:xfrm>
            <a:off x="2298598" y="4816291"/>
            <a:ext cx="2266950" cy="887720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6" name="下矢印 25"/>
          <p:cNvSpPr/>
          <p:nvPr/>
        </p:nvSpPr>
        <p:spPr>
          <a:xfrm>
            <a:off x="1594977" y="4384748"/>
            <a:ext cx="275613" cy="1319263"/>
          </a:xfrm>
          <a:prstGeom prst="downArrow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27" name="下矢印 26"/>
          <p:cNvSpPr/>
          <p:nvPr/>
        </p:nvSpPr>
        <p:spPr>
          <a:xfrm>
            <a:off x="4983417" y="4435390"/>
            <a:ext cx="247651" cy="1298053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28" name="角丸四角形 27"/>
          <p:cNvSpPr/>
          <p:nvPr/>
        </p:nvSpPr>
        <p:spPr>
          <a:xfrm>
            <a:off x="640475" y="1152087"/>
            <a:ext cx="875838" cy="306309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4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</a:t>
            </a:r>
            <a:endParaRPr kumimoji="1" lang="ja-JP" altLang="en-US" sz="14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458583" y="5744060"/>
            <a:ext cx="2684823" cy="970027"/>
          </a:xfrm>
          <a:prstGeom prst="roundRect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>
              <a:solidFill>
                <a:schemeClr val="bg1"/>
              </a:solidFill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440919" y="6081462"/>
            <a:ext cx="2702487" cy="632625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2" name="角丸四角形 31"/>
          <p:cNvSpPr/>
          <p:nvPr/>
        </p:nvSpPr>
        <p:spPr>
          <a:xfrm>
            <a:off x="3763677" y="5761795"/>
            <a:ext cx="2631669" cy="952292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>
              <a:solidFill>
                <a:schemeClr val="bg1"/>
              </a:solidFill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3812530" y="6080676"/>
            <a:ext cx="2582816" cy="633411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630587" y="1473183"/>
            <a:ext cx="1575386" cy="323875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9" name="曲折矢印 38"/>
          <p:cNvSpPr/>
          <p:nvPr/>
        </p:nvSpPr>
        <p:spPr>
          <a:xfrm flipV="1">
            <a:off x="5068299" y="4853085"/>
            <a:ext cx="409574" cy="552449"/>
          </a:xfrm>
          <a:prstGeom prst="bentArrow">
            <a:avLst>
              <a:gd name="adj1" fmla="val 27985"/>
              <a:gd name="adj2" fmla="val 27060"/>
              <a:gd name="adj3" fmla="val 26250"/>
              <a:gd name="adj4" fmla="val 4375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3" name="曲折矢印 42"/>
          <p:cNvSpPr/>
          <p:nvPr/>
        </p:nvSpPr>
        <p:spPr>
          <a:xfrm rot="10800000">
            <a:off x="1383808" y="4990253"/>
            <a:ext cx="387151" cy="413015"/>
          </a:xfrm>
          <a:prstGeom prst="bentArrow">
            <a:avLst>
              <a:gd name="adj1" fmla="val 25000"/>
              <a:gd name="adj2" fmla="val 25497"/>
              <a:gd name="adj3" fmla="val 31634"/>
              <a:gd name="adj4" fmla="val 38436"/>
            </a:avLst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4" name="角丸四角形 43"/>
          <p:cNvSpPr/>
          <p:nvPr/>
        </p:nvSpPr>
        <p:spPr>
          <a:xfrm>
            <a:off x="5231069" y="4530941"/>
            <a:ext cx="1013952" cy="2853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期間</a:t>
            </a:r>
            <a:r>
              <a:rPr kumimoji="1" lang="en-US" altLang="ja-JP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:</a:t>
            </a:r>
            <a:endParaRPr kumimoji="1" lang="ja-JP" altLang="en-US" sz="12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571418" y="4566285"/>
            <a:ext cx="1013952" cy="2853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期間</a:t>
            </a:r>
            <a:r>
              <a:rPr kumimoji="1" lang="en-US" altLang="ja-JP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:</a:t>
            </a:r>
            <a:endParaRPr kumimoji="1" lang="ja-JP" altLang="en-US" sz="12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6" name="角丸四角形 45"/>
          <p:cNvSpPr/>
          <p:nvPr/>
        </p:nvSpPr>
        <p:spPr>
          <a:xfrm>
            <a:off x="1080994" y="6759522"/>
            <a:ext cx="4587993" cy="926916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 dirty="0" smtClean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群間差</a:t>
            </a:r>
            <a:endParaRPr kumimoji="1" lang="ja-JP" altLang="en-US" sz="1100" dirty="0">
              <a:solidFill>
                <a:schemeClr val="bg1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47" name="角丸四角形 46"/>
          <p:cNvSpPr/>
          <p:nvPr/>
        </p:nvSpPr>
        <p:spPr>
          <a:xfrm>
            <a:off x="1080995" y="7060175"/>
            <a:ext cx="4587992" cy="599416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874609" y="7799362"/>
            <a:ext cx="5114925" cy="716983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 dirty="0" smtClean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結論</a:t>
            </a:r>
            <a:endParaRPr kumimoji="1" lang="en-US" altLang="ja-JP" sz="1100" dirty="0">
              <a:solidFill>
                <a:schemeClr val="bg1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49" name="角丸四角形 48"/>
          <p:cNvSpPr/>
          <p:nvPr/>
        </p:nvSpPr>
        <p:spPr>
          <a:xfrm>
            <a:off x="499174" y="5137896"/>
            <a:ext cx="875838" cy="306309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4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</a:t>
            </a:r>
            <a:endParaRPr kumimoji="1" lang="ja-JP" altLang="en-US" sz="14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0" name="角丸四角形 49"/>
          <p:cNvSpPr/>
          <p:nvPr/>
        </p:nvSpPr>
        <p:spPr>
          <a:xfrm>
            <a:off x="582324" y="3371517"/>
            <a:ext cx="875838" cy="306309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4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</a:t>
            </a:r>
            <a:endParaRPr kumimoji="1" lang="ja-JP" altLang="en-US" sz="14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1" name="角丸四角形 50"/>
          <p:cNvSpPr/>
          <p:nvPr/>
        </p:nvSpPr>
        <p:spPr>
          <a:xfrm>
            <a:off x="3859464" y="5761008"/>
            <a:ext cx="875838" cy="306309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4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</a:t>
            </a:r>
            <a:endParaRPr kumimoji="1" lang="ja-JP" altLang="en-US" sz="14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471024" y="5761795"/>
            <a:ext cx="875838" cy="306309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4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</a:t>
            </a:r>
            <a:endParaRPr kumimoji="1" lang="ja-JP" altLang="en-US" sz="14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3" name="角丸四角形 52"/>
          <p:cNvSpPr/>
          <p:nvPr/>
        </p:nvSpPr>
        <p:spPr>
          <a:xfrm>
            <a:off x="3834571" y="3373327"/>
            <a:ext cx="875838" cy="306309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4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</a:t>
            </a:r>
            <a:endParaRPr kumimoji="1" lang="ja-JP" altLang="en-US" sz="14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4" name="角丸四角形 53"/>
          <p:cNvSpPr/>
          <p:nvPr/>
        </p:nvSpPr>
        <p:spPr>
          <a:xfrm>
            <a:off x="5519508" y="5146099"/>
            <a:ext cx="875838" cy="306309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4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</a:t>
            </a:r>
            <a:endParaRPr kumimoji="1" lang="ja-JP" altLang="en-US" sz="14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1080994" y="8072551"/>
            <a:ext cx="4765667" cy="449787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5" name="角丸四角形 54"/>
          <p:cNvSpPr/>
          <p:nvPr/>
        </p:nvSpPr>
        <p:spPr>
          <a:xfrm>
            <a:off x="2104134" y="4400584"/>
            <a:ext cx="347170" cy="371125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O</a:t>
            </a:r>
            <a:endParaRPr kumimoji="1" lang="ja-JP" altLang="en-US" sz="14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6" name="角丸四角形 55"/>
          <p:cNvSpPr/>
          <p:nvPr/>
        </p:nvSpPr>
        <p:spPr>
          <a:xfrm>
            <a:off x="-3154155" y="2114085"/>
            <a:ext cx="1575386" cy="323875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-2782221" y="2399835"/>
            <a:ext cx="1575386" cy="323875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-2375564" y="2891291"/>
            <a:ext cx="1575386" cy="323875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9" name="楕円 58"/>
          <p:cNvSpPr/>
          <p:nvPr/>
        </p:nvSpPr>
        <p:spPr>
          <a:xfrm>
            <a:off x="-1833716" y="3623198"/>
            <a:ext cx="240890" cy="21428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楕円 59"/>
          <p:cNvSpPr/>
          <p:nvPr/>
        </p:nvSpPr>
        <p:spPr>
          <a:xfrm>
            <a:off x="-1681316" y="3775598"/>
            <a:ext cx="240890" cy="21428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Copyright(C)Tetsuya Sugawara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48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17639" y="162240"/>
            <a:ext cx="4409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タイトル「　　　　　　　　　　　　」　</a:t>
            </a:r>
            <a:endParaRPr kumimoji="1" lang="ja-JP" altLang="en-US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99189" y="502697"/>
            <a:ext cx="3495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出典（　　　　　　　　　　　　　　　　　　　　　）</a:t>
            </a:r>
            <a:r>
              <a:rPr kumimoji="1"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　　　　　　　　</a:t>
            </a:r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endParaRPr kumimoji="1" lang="ja-JP" altLang="en-US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5668988" y="79282"/>
            <a:ext cx="914401" cy="1032387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100" b="1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itchFamily="50" charset="-128"/>
              </a:rPr>
              <a:t>P</a:t>
            </a:r>
            <a:r>
              <a:rPr kumimoji="1" lang="ja-JP" altLang="en-US" sz="1100" b="1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itchFamily="50" charset="-128"/>
              </a:rPr>
              <a:t>：患者</a:t>
            </a:r>
            <a:endParaRPr kumimoji="1" lang="en-US" altLang="ja-JP" sz="1100" b="1"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メイリオ" pitchFamily="50" charset="-128"/>
            </a:endParaRPr>
          </a:p>
          <a:p>
            <a:pPr algn="ctr"/>
            <a:r>
              <a:rPr kumimoji="1" lang="en-US" altLang="ja-JP" sz="1100" b="1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itchFamily="50" charset="-128"/>
              </a:rPr>
              <a:t>E</a:t>
            </a:r>
            <a:r>
              <a:rPr kumimoji="1" lang="ja-JP" altLang="en-US" sz="1100" b="1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itchFamily="50" charset="-128"/>
              </a:rPr>
              <a:t>：介入</a:t>
            </a:r>
            <a:endParaRPr kumimoji="1" lang="en-US" altLang="ja-JP" sz="1100" b="1"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メイリオ" pitchFamily="50" charset="-128"/>
            </a:endParaRPr>
          </a:p>
          <a:p>
            <a:pPr algn="ctr"/>
            <a:r>
              <a:rPr kumimoji="1" lang="en-US" altLang="ja-JP" sz="1100" b="1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itchFamily="50" charset="-128"/>
              </a:rPr>
              <a:t>C</a:t>
            </a:r>
            <a:r>
              <a:rPr kumimoji="1" lang="ja-JP" altLang="en-US" sz="1100" b="1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itchFamily="50" charset="-128"/>
              </a:rPr>
              <a:t>：対照</a:t>
            </a:r>
            <a:endParaRPr kumimoji="1" lang="en-US" altLang="ja-JP" sz="1100" b="1"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メイリオ" pitchFamily="50" charset="-128"/>
            </a:endParaRPr>
          </a:p>
          <a:p>
            <a:pPr algn="ctr"/>
            <a:r>
              <a:rPr kumimoji="1" lang="en-US" altLang="ja-JP" sz="1100" b="1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itchFamily="50" charset="-128"/>
              </a:rPr>
              <a:t>O</a:t>
            </a:r>
            <a:r>
              <a:rPr kumimoji="1" lang="ja-JP" altLang="en-US" sz="1100" b="1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itchFamily="50" charset="-128"/>
              </a:rPr>
              <a:t>：結果</a:t>
            </a:r>
            <a:endParaRPr kumimoji="1" lang="en-US" altLang="ja-JP" sz="1100" b="1"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メイリオ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571418" y="1144341"/>
            <a:ext cx="5814634" cy="10277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>
              <a:solidFill>
                <a:schemeClr val="bg1"/>
              </a:solidFill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366630" y="833500"/>
            <a:ext cx="409575" cy="352425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b="1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P</a:t>
            </a:r>
            <a:endParaRPr kumimoji="1" lang="ja-JP" altLang="en-US" sz="1400" b="1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0" name="下矢印 9"/>
          <p:cNvSpPr/>
          <p:nvPr/>
        </p:nvSpPr>
        <p:spPr>
          <a:xfrm>
            <a:off x="3222522" y="2186083"/>
            <a:ext cx="209550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/>
          </a:p>
        </p:txBody>
      </p:sp>
      <p:sp>
        <p:nvSpPr>
          <p:cNvPr id="11" name="角丸四角形 10"/>
          <p:cNvSpPr/>
          <p:nvPr/>
        </p:nvSpPr>
        <p:spPr>
          <a:xfrm>
            <a:off x="2696520" y="2471830"/>
            <a:ext cx="1209674" cy="361952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 dirty="0" smtClean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ランダム化</a:t>
            </a:r>
            <a:endParaRPr kumimoji="1" lang="en-US" altLang="ja-JP" sz="1100" dirty="0" smtClean="0">
              <a:solidFill>
                <a:schemeClr val="bg1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 algn="ctr"/>
            <a:r>
              <a:rPr kumimoji="1" lang="ja-JP" altLang="en-US" sz="1100" smtClean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有 ・ 無</a:t>
            </a:r>
            <a:endParaRPr kumimoji="1" lang="en-US" altLang="ja-JP" sz="1100" dirty="0">
              <a:solidFill>
                <a:schemeClr val="bg1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3345462" y="2803296"/>
            <a:ext cx="952499" cy="394675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 dirty="0" smtClean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盲検化</a:t>
            </a:r>
            <a:endParaRPr kumimoji="1" lang="en-US" altLang="ja-JP" sz="1100" dirty="0" smtClean="0">
              <a:solidFill>
                <a:schemeClr val="bg1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 algn="ctr"/>
            <a:r>
              <a:rPr lang="ja-JP" altLang="en-US" dirty="0" smtClean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有 ・ 無</a:t>
            </a:r>
            <a:endParaRPr kumimoji="1" lang="en-US" altLang="ja-JP" sz="1100" dirty="0">
              <a:solidFill>
                <a:schemeClr val="bg1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13" name="曲折矢印 12"/>
          <p:cNvSpPr/>
          <p:nvPr/>
        </p:nvSpPr>
        <p:spPr>
          <a:xfrm rot="5400000" flipV="1">
            <a:off x="1655252" y="2315394"/>
            <a:ext cx="751528" cy="1312005"/>
          </a:xfrm>
          <a:prstGeom prst="bentArrow">
            <a:avLst>
              <a:gd name="adj1" fmla="val 21349"/>
              <a:gd name="adj2" fmla="val 27060"/>
              <a:gd name="adj3" fmla="val 26250"/>
              <a:gd name="adj4" fmla="val 43750"/>
            </a:avLst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384993" y="3374027"/>
            <a:ext cx="1971975" cy="1017426"/>
          </a:xfrm>
          <a:prstGeom prst="roundRect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>
              <a:solidFill>
                <a:schemeClr val="bg1"/>
              </a:solidFill>
            </a:endParaRPr>
          </a:p>
        </p:txBody>
      </p:sp>
      <p:sp>
        <p:nvSpPr>
          <p:cNvPr id="16" name="曲折矢印 15"/>
          <p:cNvSpPr/>
          <p:nvPr/>
        </p:nvSpPr>
        <p:spPr>
          <a:xfrm rot="5400000">
            <a:off x="4129319" y="2383701"/>
            <a:ext cx="771984" cy="1166354"/>
          </a:xfrm>
          <a:prstGeom prst="bentArrow">
            <a:avLst>
              <a:gd name="adj1" fmla="val 21349"/>
              <a:gd name="adj2" fmla="val 27060"/>
              <a:gd name="adj3" fmla="val 26250"/>
              <a:gd name="adj4" fmla="val 4375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4429123" y="3368731"/>
            <a:ext cx="1956929" cy="1035925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>
              <a:solidFill>
                <a:schemeClr val="bg1"/>
              </a:solidFill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458583" y="2933489"/>
            <a:ext cx="559056" cy="404632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E</a:t>
            </a:r>
            <a:endParaRPr kumimoji="1" lang="ja-JP" altLang="en-US" sz="14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5846661" y="2927781"/>
            <a:ext cx="559056" cy="404632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4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C</a:t>
            </a:r>
            <a:endParaRPr kumimoji="1" lang="ja-JP" altLang="en-US" sz="14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2" name="角丸四角形 21"/>
          <p:cNvSpPr/>
          <p:nvPr/>
        </p:nvSpPr>
        <p:spPr>
          <a:xfrm>
            <a:off x="440920" y="3737347"/>
            <a:ext cx="1830793" cy="640519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4501640" y="3747543"/>
            <a:ext cx="1884411" cy="658976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4" name="角丸四角形 23"/>
          <p:cNvSpPr/>
          <p:nvPr/>
        </p:nvSpPr>
        <p:spPr>
          <a:xfrm>
            <a:off x="3368129" y="4478963"/>
            <a:ext cx="1730360" cy="1217299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dirty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主要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評価項目</a:t>
            </a:r>
            <a:endParaRPr kumimoji="1" lang="en-US" altLang="ja-JP" sz="1100" dirty="0" smtClean="0">
              <a:solidFill>
                <a:schemeClr val="bg1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 algn="ctr"/>
            <a:r>
              <a:rPr kumimoji="1" lang="ja-JP" altLang="en-US" sz="1100" dirty="0" smtClean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（一次アウトカム</a:t>
            </a:r>
            <a:r>
              <a:rPr kumimoji="1" lang="ja-JP" altLang="en-US" sz="1100" dirty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）　</a:t>
            </a:r>
          </a:p>
        </p:txBody>
      </p:sp>
      <p:sp>
        <p:nvSpPr>
          <p:cNvPr id="25" name="角丸四角形 24"/>
          <p:cNvSpPr/>
          <p:nvPr/>
        </p:nvSpPr>
        <p:spPr>
          <a:xfrm>
            <a:off x="3438909" y="4984198"/>
            <a:ext cx="1591305" cy="663786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6" name="下矢印 25"/>
          <p:cNvSpPr/>
          <p:nvPr/>
        </p:nvSpPr>
        <p:spPr>
          <a:xfrm>
            <a:off x="1388564" y="4398606"/>
            <a:ext cx="275613" cy="1319263"/>
          </a:xfrm>
          <a:prstGeom prst="downArrow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 dirty="0"/>
          </a:p>
        </p:txBody>
      </p:sp>
      <p:sp>
        <p:nvSpPr>
          <p:cNvPr id="27" name="下矢印 26"/>
          <p:cNvSpPr/>
          <p:nvPr/>
        </p:nvSpPr>
        <p:spPr>
          <a:xfrm>
            <a:off x="5118327" y="4435390"/>
            <a:ext cx="247651" cy="1298053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28" name="角丸四角形 27"/>
          <p:cNvSpPr/>
          <p:nvPr/>
        </p:nvSpPr>
        <p:spPr>
          <a:xfrm>
            <a:off x="640475" y="1152087"/>
            <a:ext cx="875838" cy="306309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4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</a:t>
            </a:r>
            <a:endParaRPr kumimoji="1" lang="ja-JP" altLang="en-US" sz="14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366631" y="5744060"/>
            <a:ext cx="1990338" cy="970027"/>
          </a:xfrm>
          <a:prstGeom prst="roundRect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>
              <a:solidFill>
                <a:schemeClr val="bg1"/>
              </a:solidFill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440920" y="6081462"/>
            <a:ext cx="1857678" cy="632625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2" name="角丸四角形 31"/>
          <p:cNvSpPr/>
          <p:nvPr/>
        </p:nvSpPr>
        <p:spPr>
          <a:xfrm>
            <a:off x="4429123" y="5761795"/>
            <a:ext cx="1966223" cy="952292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>
              <a:solidFill>
                <a:schemeClr val="bg1"/>
              </a:solidFill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4487494" y="6080676"/>
            <a:ext cx="1907852" cy="633411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630587" y="1473183"/>
            <a:ext cx="1575386" cy="323875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9" name="曲折矢印 38"/>
          <p:cNvSpPr/>
          <p:nvPr/>
        </p:nvSpPr>
        <p:spPr>
          <a:xfrm flipV="1">
            <a:off x="5203209" y="4853085"/>
            <a:ext cx="409574" cy="552449"/>
          </a:xfrm>
          <a:prstGeom prst="bentArrow">
            <a:avLst>
              <a:gd name="adj1" fmla="val 27985"/>
              <a:gd name="adj2" fmla="val 27060"/>
              <a:gd name="adj3" fmla="val 26250"/>
              <a:gd name="adj4" fmla="val 4375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3" name="曲折矢印 42"/>
          <p:cNvSpPr/>
          <p:nvPr/>
        </p:nvSpPr>
        <p:spPr>
          <a:xfrm rot="10800000">
            <a:off x="1141759" y="4984957"/>
            <a:ext cx="434305" cy="413015"/>
          </a:xfrm>
          <a:prstGeom prst="bentArrow">
            <a:avLst>
              <a:gd name="adj1" fmla="val 25000"/>
              <a:gd name="adj2" fmla="val 25497"/>
              <a:gd name="adj3" fmla="val 31634"/>
              <a:gd name="adj4" fmla="val 38436"/>
            </a:avLst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379694" y="4589433"/>
            <a:ext cx="869412" cy="26851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期間</a:t>
            </a:r>
            <a:r>
              <a:rPr kumimoji="1" lang="en-US" altLang="ja-JP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:</a:t>
            </a:r>
            <a:endParaRPr kumimoji="1" lang="ja-JP" altLang="en-US" sz="12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6" name="角丸四角形 45"/>
          <p:cNvSpPr/>
          <p:nvPr/>
        </p:nvSpPr>
        <p:spPr>
          <a:xfrm>
            <a:off x="1080994" y="6759522"/>
            <a:ext cx="4587993" cy="926916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 dirty="0" smtClean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群間差</a:t>
            </a:r>
            <a:endParaRPr kumimoji="1" lang="ja-JP" altLang="en-US" sz="1100" dirty="0">
              <a:solidFill>
                <a:schemeClr val="bg1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47" name="角丸四角形 46"/>
          <p:cNvSpPr/>
          <p:nvPr/>
        </p:nvSpPr>
        <p:spPr>
          <a:xfrm>
            <a:off x="1080995" y="7060175"/>
            <a:ext cx="4587992" cy="599416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874609" y="7799362"/>
            <a:ext cx="5114925" cy="716983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 dirty="0" smtClean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結論</a:t>
            </a:r>
            <a:endParaRPr kumimoji="1" lang="en-US" altLang="ja-JP" sz="1100" dirty="0">
              <a:solidFill>
                <a:schemeClr val="bg1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49" name="角丸四角形 48"/>
          <p:cNvSpPr/>
          <p:nvPr/>
        </p:nvSpPr>
        <p:spPr>
          <a:xfrm>
            <a:off x="379694" y="5152795"/>
            <a:ext cx="731298" cy="279573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</a:t>
            </a:r>
            <a:endParaRPr kumimoji="1" lang="ja-JP" altLang="en-US" sz="12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0" name="角丸四角形 49"/>
          <p:cNvSpPr/>
          <p:nvPr/>
        </p:nvSpPr>
        <p:spPr>
          <a:xfrm>
            <a:off x="436690" y="3402533"/>
            <a:ext cx="875838" cy="306309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4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</a:t>
            </a:r>
            <a:endParaRPr kumimoji="1" lang="ja-JP" altLang="en-US" sz="14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1" name="角丸四角形 50"/>
          <p:cNvSpPr/>
          <p:nvPr/>
        </p:nvSpPr>
        <p:spPr>
          <a:xfrm>
            <a:off x="4565547" y="5761795"/>
            <a:ext cx="875838" cy="306309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4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</a:t>
            </a:r>
            <a:endParaRPr kumimoji="1" lang="ja-JP" altLang="en-US" sz="14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471024" y="5761795"/>
            <a:ext cx="875838" cy="306309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4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</a:t>
            </a:r>
            <a:endParaRPr kumimoji="1" lang="ja-JP" altLang="en-US" sz="14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3" name="角丸四角形 52"/>
          <p:cNvSpPr/>
          <p:nvPr/>
        </p:nvSpPr>
        <p:spPr>
          <a:xfrm>
            <a:off x="4487494" y="3402822"/>
            <a:ext cx="875838" cy="306309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4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</a:t>
            </a:r>
            <a:endParaRPr kumimoji="1" lang="ja-JP" altLang="en-US" sz="14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1080994" y="8072551"/>
            <a:ext cx="4765667" cy="449787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5" name="角丸四角形 54"/>
          <p:cNvSpPr/>
          <p:nvPr/>
        </p:nvSpPr>
        <p:spPr>
          <a:xfrm>
            <a:off x="3348291" y="4567710"/>
            <a:ext cx="344024" cy="309129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O</a:t>
            </a:r>
            <a:endParaRPr kumimoji="1" lang="ja-JP" altLang="en-US" sz="14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6" name="角丸四角形 55"/>
          <p:cNvSpPr/>
          <p:nvPr/>
        </p:nvSpPr>
        <p:spPr>
          <a:xfrm>
            <a:off x="-3154155" y="2114085"/>
            <a:ext cx="1575386" cy="323875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-2782221" y="2399835"/>
            <a:ext cx="1575386" cy="323875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-2375564" y="2891291"/>
            <a:ext cx="1575386" cy="323875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9" name="楕円 58"/>
          <p:cNvSpPr/>
          <p:nvPr/>
        </p:nvSpPr>
        <p:spPr>
          <a:xfrm>
            <a:off x="-1833716" y="3623198"/>
            <a:ext cx="240890" cy="21428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楕円 59"/>
          <p:cNvSpPr/>
          <p:nvPr/>
        </p:nvSpPr>
        <p:spPr>
          <a:xfrm>
            <a:off x="-1681316" y="3775598"/>
            <a:ext cx="240890" cy="21428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Copyright(C)Tetsuya Sugawara</a:t>
            </a:r>
            <a:endParaRPr kumimoji="1" lang="ja-JP" altLang="en-US"/>
          </a:p>
        </p:txBody>
      </p:sp>
      <p:sp>
        <p:nvSpPr>
          <p:cNvPr id="62" name="角丸四角形 61"/>
          <p:cNvSpPr/>
          <p:nvPr/>
        </p:nvSpPr>
        <p:spPr>
          <a:xfrm>
            <a:off x="2426242" y="3377280"/>
            <a:ext cx="1971975" cy="1017426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>
              <a:solidFill>
                <a:schemeClr val="bg1"/>
              </a:solidFill>
            </a:endParaRPr>
          </a:p>
        </p:txBody>
      </p:sp>
      <p:sp>
        <p:nvSpPr>
          <p:cNvPr id="63" name="角丸四角形 62"/>
          <p:cNvSpPr/>
          <p:nvPr/>
        </p:nvSpPr>
        <p:spPr>
          <a:xfrm>
            <a:off x="2482169" y="3740600"/>
            <a:ext cx="1830793" cy="640519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64" name="角丸四角形 63"/>
          <p:cNvSpPr/>
          <p:nvPr/>
        </p:nvSpPr>
        <p:spPr>
          <a:xfrm>
            <a:off x="2477939" y="3405786"/>
            <a:ext cx="875838" cy="306309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4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</a:t>
            </a:r>
            <a:endParaRPr kumimoji="1" lang="ja-JP" altLang="en-US" sz="14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65" name="角丸四角形 64"/>
          <p:cNvSpPr/>
          <p:nvPr/>
        </p:nvSpPr>
        <p:spPr>
          <a:xfrm>
            <a:off x="2373822" y="5745828"/>
            <a:ext cx="1971975" cy="1017426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>
              <a:solidFill>
                <a:schemeClr val="bg1"/>
              </a:solidFill>
            </a:endParaRPr>
          </a:p>
        </p:txBody>
      </p:sp>
      <p:sp>
        <p:nvSpPr>
          <p:cNvPr id="66" name="角丸四角形 65"/>
          <p:cNvSpPr/>
          <p:nvPr/>
        </p:nvSpPr>
        <p:spPr>
          <a:xfrm>
            <a:off x="2429749" y="6109148"/>
            <a:ext cx="1830793" cy="640519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67" name="角丸四角形 66"/>
          <p:cNvSpPr/>
          <p:nvPr/>
        </p:nvSpPr>
        <p:spPr>
          <a:xfrm>
            <a:off x="2425519" y="5774334"/>
            <a:ext cx="875838" cy="306309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4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</a:t>
            </a:r>
            <a:endParaRPr kumimoji="1" lang="ja-JP" altLang="en-US" sz="14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68" name="下矢印 67"/>
          <p:cNvSpPr/>
          <p:nvPr/>
        </p:nvSpPr>
        <p:spPr>
          <a:xfrm>
            <a:off x="2933822" y="4401497"/>
            <a:ext cx="275613" cy="1319263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 dirty="0"/>
          </a:p>
        </p:txBody>
      </p:sp>
      <p:sp>
        <p:nvSpPr>
          <p:cNvPr id="69" name="曲折矢印 68"/>
          <p:cNvSpPr/>
          <p:nvPr/>
        </p:nvSpPr>
        <p:spPr>
          <a:xfrm rot="10800000">
            <a:off x="2687017" y="4987848"/>
            <a:ext cx="434305" cy="413015"/>
          </a:xfrm>
          <a:prstGeom prst="bentArrow">
            <a:avLst>
              <a:gd name="adj1" fmla="val 25000"/>
              <a:gd name="adj2" fmla="val 25497"/>
              <a:gd name="adj3" fmla="val 31634"/>
              <a:gd name="adj4" fmla="val 38436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2" name="角丸四角形 71"/>
          <p:cNvSpPr/>
          <p:nvPr/>
        </p:nvSpPr>
        <p:spPr>
          <a:xfrm>
            <a:off x="1956757" y="4577334"/>
            <a:ext cx="869412" cy="26851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期間</a:t>
            </a:r>
            <a:r>
              <a:rPr kumimoji="1" lang="en-US" altLang="ja-JP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:</a:t>
            </a:r>
            <a:endParaRPr kumimoji="1" lang="ja-JP" altLang="en-US" sz="12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73" name="角丸四角形 72"/>
          <p:cNvSpPr/>
          <p:nvPr/>
        </p:nvSpPr>
        <p:spPr>
          <a:xfrm>
            <a:off x="1956757" y="5140696"/>
            <a:ext cx="731298" cy="279573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</a:t>
            </a:r>
            <a:endParaRPr kumimoji="1" lang="ja-JP" altLang="en-US" sz="12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74" name="角丸四角形 73"/>
          <p:cNvSpPr/>
          <p:nvPr/>
        </p:nvSpPr>
        <p:spPr>
          <a:xfrm>
            <a:off x="5475445" y="4571900"/>
            <a:ext cx="869412" cy="26851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期間</a:t>
            </a:r>
            <a:r>
              <a:rPr kumimoji="1" lang="en-US" altLang="ja-JP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:</a:t>
            </a:r>
            <a:endParaRPr kumimoji="1" lang="ja-JP" altLang="en-US" sz="12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75" name="角丸四角形 74"/>
          <p:cNvSpPr/>
          <p:nvPr/>
        </p:nvSpPr>
        <p:spPr>
          <a:xfrm>
            <a:off x="5613559" y="5152795"/>
            <a:ext cx="731298" cy="279573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</a:t>
            </a:r>
            <a:endParaRPr kumimoji="1" lang="ja-JP" altLang="en-US" sz="12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61" name="下矢印 60"/>
          <p:cNvSpPr/>
          <p:nvPr/>
        </p:nvSpPr>
        <p:spPr>
          <a:xfrm>
            <a:off x="2974279" y="2829868"/>
            <a:ext cx="231787" cy="501682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20471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</TotalTime>
  <Words>107</Words>
  <Application>Microsoft Office PowerPoint</Application>
  <PresentationFormat>画面に合わせる (4:3)</PresentationFormat>
  <Paragraphs>61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HGPｺﾞｼｯｸM</vt:lpstr>
      <vt:lpstr>HGP創英角ﾎﾟｯﾌﾟ体</vt:lpstr>
      <vt:lpstr>HG創英角ﾎﾟｯﾌﾟ体</vt:lpstr>
      <vt:lpstr>ＭＳ Ｐゴシック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spitsuser</dc:creator>
  <cp:lastModifiedBy>phtetsuya</cp:lastModifiedBy>
  <cp:revision>81</cp:revision>
  <cp:lastPrinted>2019-09-24T02:37:51Z</cp:lastPrinted>
  <dcterms:created xsi:type="dcterms:W3CDTF">2019-09-14T00:18:06Z</dcterms:created>
  <dcterms:modified xsi:type="dcterms:W3CDTF">2019-10-22T00:57:00Z</dcterms:modified>
</cp:coreProperties>
</file>